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3" r:id="rId5"/>
    <p:sldId id="299" r:id="rId6"/>
    <p:sldId id="298" r:id="rId7"/>
    <p:sldId id="285" r:id="rId8"/>
    <p:sldId id="301" r:id="rId9"/>
    <p:sldId id="302" r:id="rId10"/>
    <p:sldId id="303" r:id="rId11"/>
    <p:sldId id="296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712" autoAdjust="0"/>
  </p:normalViewPr>
  <p:slideViewPr>
    <p:cSldViewPr snapToGrid="0">
      <p:cViewPr varScale="1">
        <p:scale>
          <a:sx n="63" d="100"/>
          <a:sy n="63" d="100"/>
        </p:scale>
        <p:origin x="48" y="180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1077DB-935E-4A0A-947A-D283B9F9F45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9EC30E-1A71-4188-9BE7-E2A64929A436}" type="datetimeFigureOut">
              <a:rPr lang="en-US" noProof="0" smtClean="0"/>
              <a:t>3/8/2021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h-901Lhe1Zg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youtu.be/ZAXiUQsjCT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420" b="44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401" y="5809847"/>
            <a:ext cx="4903599" cy="1048153"/>
          </a:xfrm>
        </p:spPr>
        <p:txBody>
          <a:bodyPr/>
          <a:lstStyle/>
          <a:p>
            <a:r>
              <a:rPr lang="en-US" sz="4000" dirty="0" smtClean="0"/>
              <a:t>Industry, Academia, and Professional Networks</a:t>
            </a:r>
            <a:endParaRPr lang="en-US" sz="4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6" y="51380"/>
            <a:ext cx="4902200" cy="1676574"/>
          </a:xfrm>
        </p:spPr>
        <p:txBody>
          <a:bodyPr/>
          <a:lstStyle/>
          <a:p>
            <a:r>
              <a:rPr lang="en-US" sz="2400" dirty="0" smtClean="0"/>
              <a:t>Stay Connected via MFESTS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STEM </a:t>
            </a:r>
            <a:r>
              <a:rPr lang="en-US" dirty="0" smtClean="0"/>
              <a:t>Communities – Range of Disciplines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Virtual Networking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Leaderships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1727955"/>
            <a:ext cx="3380509" cy="3498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1318" t="17921"/>
          <a:stretch/>
        </p:blipFill>
        <p:spPr>
          <a:xfrm>
            <a:off x="6583680" y="5049520"/>
            <a:ext cx="5608320" cy="1753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34759"/>
          <a:stretch/>
        </p:blipFill>
        <p:spPr>
          <a:xfrm>
            <a:off x="3622904" y="0"/>
            <a:ext cx="2479040" cy="348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endParaRPr lang="en-US" dirty="0"/>
          </a:p>
          <a:p>
            <a:pPr marL="0" indent="0" algn="r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Our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Mission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r>
              <a:rPr lang="en-US" b="1" dirty="0">
                <a:solidFill>
                  <a:schemeClr val="tx1"/>
                </a:solidFill>
                <a:latin typeface="+mj-lt"/>
              </a:rPr>
              <a:t>To provide service to young people in hopes of helping them learn more about potential STEM careers.  See  Outreach. 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provide professional development services to professionals in engineering-related careers.  See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Partnerships/Membership Collaboration.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+mj-lt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provide service to member societies (BOD).  See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Executive Committee Leadership.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99200" y="162560"/>
            <a:ext cx="5781040" cy="4815840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How does this align with our goals?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Outreach – </a:t>
            </a:r>
          </a:p>
          <a:p>
            <a:pPr lvl="1"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Promote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mathematics and sciences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in secondary schools   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ie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via Future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Cities Competition,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MathCounts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other youth-oriented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MN State STEM events.</a:t>
            </a:r>
          </a:p>
          <a:p>
            <a:pPr lvl="1"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Assist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with "Engineering" curriculum in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upper secondary/post-secondary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schools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Partnership/Membership Collaboration – </a:t>
            </a:r>
          </a:p>
          <a:p>
            <a:pPr lvl="1"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Facilitate best practice share and continuing education for professionals.  </a:t>
            </a:r>
          </a:p>
          <a:p>
            <a:pPr lvl="1" fontAlgn="base"/>
            <a:r>
              <a:rPr lang="en-US" b="1" dirty="0">
                <a:solidFill>
                  <a:schemeClr val="tx1"/>
                </a:solidFill>
              </a:rPr>
              <a:t>Provide people with access to member societies topics in a timely manner. </a:t>
            </a: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Executive Committee Leadership – </a:t>
            </a:r>
          </a:p>
          <a:p>
            <a:pPr lvl="1" fontAlgn="base"/>
            <a:r>
              <a:rPr lang="en-US" b="1" dirty="0">
                <a:solidFill>
                  <a:schemeClr val="tx1"/>
                </a:solidFill>
                <a:latin typeface="+mj-lt"/>
              </a:rPr>
              <a:t>Promote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professionalism/diversity/inclusion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among member societies.</a:t>
            </a:r>
          </a:p>
          <a:p>
            <a:pPr lvl="1"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Recognize the achievements/accomplishments of individuals by way of member society nominations.  </a:t>
            </a:r>
          </a:p>
          <a:p>
            <a:pPr lvl="1" fontAlgn="base"/>
            <a:r>
              <a:rPr lang="en-US" b="1" dirty="0" smtClean="0">
                <a:solidFill>
                  <a:schemeClr val="tx1"/>
                </a:solidFill>
                <a:latin typeface="+mj-lt"/>
              </a:rPr>
              <a:t>Engage stakeholders.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>
          <a:xfrm>
            <a:off x="11760000" y="6352484"/>
            <a:ext cx="432000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256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4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772" b="6772"/>
          <a:stretch>
            <a:fillRect/>
          </a:stretch>
        </p:blipFill>
        <p:spPr>
          <a:xfrm>
            <a:off x="0" y="-4390"/>
            <a:ext cx="9780588" cy="6804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80588" y="2865641"/>
            <a:ext cx="2411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latin typeface="+mj-lt"/>
              </a:rPr>
              <a:t>MFESTS Outreach</a:t>
            </a:r>
            <a:r>
              <a:rPr lang="en-US" i="1" dirty="0" smtClean="0">
                <a:latin typeface="+mj-lt"/>
              </a:rPr>
              <a:t> via</a:t>
            </a:r>
          </a:p>
          <a:p>
            <a:pPr algn="r"/>
            <a:r>
              <a:rPr lang="en-US" i="1" dirty="0" smtClean="0">
                <a:latin typeface="+mj-lt"/>
              </a:rPr>
              <a:t>Engineering Excellence (Since 2004)</a:t>
            </a:r>
            <a:endParaRPr lang="en-US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7515" y="3872965"/>
            <a:ext cx="23975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latin typeface="+mj-lt"/>
              </a:rPr>
              <a:t>Awarded </a:t>
            </a:r>
            <a:r>
              <a:rPr lang="en-US" i="1" dirty="0">
                <a:latin typeface="+mj-lt"/>
              </a:rPr>
              <a:t>to the city </a:t>
            </a:r>
            <a:r>
              <a:rPr lang="en-US" b="1" i="1" dirty="0">
                <a:latin typeface="+mj-lt"/>
              </a:rPr>
              <a:t>that best integrates </a:t>
            </a:r>
            <a:endParaRPr lang="en-US" b="1" i="1" dirty="0" smtClean="0">
              <a:latin typeface="+mj-lt"/>
            </a:endParaRPr>
          </a:p>
          <a:p>
            <a:pPr algn="r"/>
            <a:r>
              <a:rPr lang="en-US" b="1" i="1" dirty="0" smtClean="0">
                <a:latin typeface="+mj-lt"/>
              </a:rPr>
              <a:t>the use </a:t>
            </a:r>
            <a:r>
              <a:rPr lang="en-US" b="1" i="1" dirty="0">
                <a:latin typeface="+mj-lt"/>
              </a:rPr>
              <a:t>of many different engineering disciplines</a:t>
            </a:r>
            <a:r>
              <a:rPr lang="en-US" i="1" dirty="0">
                <a:latin typeface="+mj-lt"/>
              </a:rPr>
              <a:t>, </a:t>
            </a:r>
            <a:endParaRPr lang="en-US" i="1" dirty="0" smtClean="0">
              <a:latin typeface="+mj-lt"/>
            </a:endParaRPr>
          </a:p>
          <a:p>
            <a:pPr algn="r"/>
            <a:r>
              <a:rPr lang="en-US" i="1" dirty="0" smtClean="0">
                <a:latin typeface="+mj-lt"/>
              </a:rPr>
              <a:t>uses </a:t>
            </a:r>
            <a:r>
              <a:rPr lang="en-US" i="1" dirty="0">
                <a:latin typeface="+mj-lt"/>
              </a:rPr>
              <a:t>creative and practical engineering solutions, and plans for future growth.</a:t>
            </a:r>
            <a:endParaRPr lang="en-US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652001" y="609600"/>
            <a:ext cx="2539999" cy="1631726"/>
          </a:xfrm>
        </p:spPr>
        <p:txBody>
          <a:bodyPr/>
          <a:lstStyle/>
          <a:p>
            <a:r>
              <a:rPr lang="en-US" sz="2400" dirty="0" smtClean="0"/>
              <a:t>2020-21 Results</a:t>
            </a:r>
            <a:br>
              <a:rPr lang="en-US" sz="2400" dirty="0" smtClean="0"/>
            </a:br>
            <a:r>
              <a:rPr lang="en-US" sz="2400" dirty="0" smtClean="0"/>
              <a:t>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Annual 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Virtual) </a:t>
            </a:r>
            <a:br>
              <a:rPr lang="en-US" sz="2400" dirty="0" smtClean="0"/>
            </a:br>
            <a:r>
              <a:rPr lang="en-US" sz="2400" dirty="0" smtClean="0"/>
              <a:t>19 Teams</a:t>
            </a:r>
            <a:br>
              <a:rPr lang="en-US" sz="2400" dirty="0" smtClean="0"/>
            </a:br>
            <a:r>
              <a:rPr lang="en-US" sz="2400" dirty="0" smtClean="0"/>
              <a:t>10  Middle  Schools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571345" y="0"/>
            <a:ext cx="3606800" cy="6096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MN Future Cities Competition</a:t>
            </a: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11760000" y="6352484"/>
            <a:ext cx="432000" cy="43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11760000" y="6458288"/>
            <a:ext cx="418145" cy="326196"/>
          </a:xfrm>
          <a:prstGeom prst="rect">
            <a:avLst/>
          </a:prstGeom>
          <a:solidFill>
            <a:schemeClr val="tx1"/>
          </a:solidFill>
        </p:spPr>
        <p:txBody>
          <a:bodyPr lIns="9144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z="1200" smtClean="0">
                <a:solidFill>
                  <a:schemeClr val="bg1"/>
                </a:solidFill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2001" b="3553"/>
          <a:stretch/>
        </p:blipFill>
        <p:spPr>
          <a:xfrm>
            <a:off x="0" y="81279"/>
            <a:ext cx="12192000" cy="71369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52" y="308008"/>
            <a:ext cx="124476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2021 Virtual Future Cities - </a:t>
            </a:r>
            <a:r>
              <a:rPr lang="en-US" sz="40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Civitas</a:t>
            </a:r>
            <a:r>
              <a:rPr lang="en-US" sz="4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lgerian" panose="04020705040A02060702" pitchFamily="82" charset="0"/>
              </a:rPr>
              <a:t>Stellas</a:t>
            </a:r>
            <a:endParaRPr lang="en-US" sz="40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956535"/>
            <a:ext cx="4433455" cy="863028"/>
          </a:xfrm>
        </p:spPr>
        <p:txBody>
          <a:bodyPr/>
          <a:lstStyle/>
          <a:p>
            <a:pPr algn="l"/>
            <a:r>
              <a:rPr lang="en-US" sz="2000" dirty="0" smtClean="0">
                <a:latin typeface="+mj-lt"/>
              </a:rPr>
              <a:t> MFESTS Engineering Excellence</a:t>
            </a:r>
          </a:p>
          <a:p>
            <a:pPr algn="l"/>
            <a:r>
              <a:rPr lang="en-US" sz="2000" dirty="0" smtClean="0">
                <a:latin typeface="+mj-lt"/>
              </a:rPr>
              <a:t> Award Winners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  Partnership/Membership Collaboration/Best Practice Share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2487" y="1007475"/>
            <a:ext cx="11339513" cy="360000"/>
          </a:xfrm>
        </p:spPr>
        <p:txBody>
          <a:bodyPr/>
          <a:lstStyle/>
          <a:p>
            <a:r>
              <a:rPr lang="en-US" dirty="0" smtClean="0"/>
              <a:t>	  (Just highlighting a couple examples)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511999"/>
            <a:ext cx="3600000" cy="5291351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Diversity in </a:t>
            </a:r>
            <a:r>
              <a:rPr lang="en-US" b="1" dirty="0" smtClean="0">
                <a:solidFill>
                  <a:schemeClr val="bg1"/>
                </a:solidFill>
              </a:rPr>
              <a:t>Action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276225" lvl="1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In </a:t>
            </a:r>
            <a:r>
              <a:rPr lang="en-US" sz="1800" dirty="0">
                <a:solidFill>
                  <a:schemeClr val="bg1"/>
                </a:solidFill>
              </a:rPr>
              <a:t>celebration of Engineers Week and Black History Month, </a:t>
            </a:r>
            <a:r>
              <a:rPr lang="en-US" sz="1800" b="1" dirty="0">
                <a:solidFill>
                  <a:schemeClr val="bg1"/>
                </a:solidFill>
              </a:rPr>
              <a:t>NSBE</a:t>
            </a:r>
            <a:r>
              <a:rPr lang="en-US" sz="1800" dirty="0">
                <a:solidFill>
                  <a:schemeClr val="bg1"/>
                </a:solidFill>
              </a:rPr>
              <a:t> hosted a joint meeting with </a:t>
            </a:r>
            <a:r>
              <a:rPr lang="en-US" sz="1800" b="1" dirty="0">
                <a:solidFill>
                  <a:schemeClr val="bg1"/>
                </a:solidFill>
              </a:rPr>
              <a:t>INCOSE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marL="276225" lvl="1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February 19th, 2020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6:00pm Networking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6:30pm NSBE </a:t>
            </a:r>
            <a:r>
              <a:rPr lang="en-US" sz="1800" dirty="0" smtClean="0">
                <a:solidFill>
                  <a:schemeClr val="bg1"/>
                </a:solidFill>
              </a:rPr>
              <a:t>Mission/Ice </a:t>
            </a:r>
            <a:r>
              <a:rPr lang="en-US" sz="1800" dirty="0">
                <a:solidFill>
                  <a:schemeClr val="bg1"/>
                </a:solidFill>
              </a:rPr>
              <a:t>Breaker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6:45 HR Presentation: Cummins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7:15 Featured Speaker: Love &amp; Engineering - Alex Merritt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7:45 </a:t>
            </a:r>
            <a:r>
              <a:rPr lang="en-US" sz="1800" dirty="0" smtClean="0">
                <a:solidFill>
                  <a:schemeClr val="bg1"/>
                </a:solidFill>
              </a:rPr>
              <a:t>Adjourn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117743" y="1510950"/>
            <a:ext cx="4053807" cy="46797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Adapting to Virtual Sharing Practices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PE Licensure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0" y="1755425"/>
            <a:ext cx="3271520" cy="504792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7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401" y="1755426"/>
            <a:ext cx="4268720" cy="2148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000" y="4048171"/>
            <a:ext cx="4294120" cy="26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333125"/>
            <a:ext cx="4117200" cy="2505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1" y="1710497"/>
            <a:ext cx="4117200" cy="2771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  Executive </a:t>
            </a:r>
            <a:r>
              <a:rPr lang="en-US" dirty="0">
                <a:solidFill>
                  <a:schemeClr val="tx1"/>
                </a:solidFill>
              </a:rPr>
              <a:t>Committee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	  (Just </a:t>
            </a:r>
            <a:r>
              <a:rPr lang="en-US" dirty="0"/>
              <a:t>highlighting a </a:t>
            </a:r>
            <a:r>
              <a:rPr lang="en-US" dirty="0" smtClean="0"/>
              <a:t>few examples)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350" y="1512000"/>
            <a:ext cx="3987600" cy="46792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MN State Affiliate Member Engagement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Professional Development/Calendar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Awards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9" name="Content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550" y="1777999"/>
            <a:ext cx="3470850" cy="5025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777999"/>
            <a:ext cx="4316836" cy="502535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76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9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  Executive </a:t>
            </a:r>
            <a:r>
              <a:rPr lang="en-US" dirty="0">
                <a:solidFill>
                  <a:schemeClr val="tx1"/>
                </a:solidFill>
              </a:rPr>
              <a:t>Committee Leadership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	  2020 Scholarship Awardees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Rishu</a:t>
            </a:r>
            <a:r>
              <a:rPr lang="en-US" b="1" dirty="0" smtClean="0"/>
              <a:t> </a:t>
            </a:r>
            <a:r>
              <a:rPr lang="en-US" b="1" dirty="0" err="1" smtClean="0"/>
              <a:t>Rathee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“this </a:t>
            </a:r>
            <a:r>
              <a:rPr lang="en-US" dirty="0"/>
              <a:t>opportunity has helped me in strengthening my past skills and developing new skills like working on a project management platform i.e. </a:t>
            </a:r>
            <a:r>
              <a:rPr lang="en-US" dirty="0" err="1"/>
              <a:t>Freedcamp</a:t>
            </a:r>
            <a:r>
              <a:rPr lang="en-US" dirty="0"/>
              <a:t>. </a:t>
            </a:r>
            <a:r>
              <a:rPr lang="en-US" dirty="0" smtClean="0"/>
              <a:t>“</a:t>
            </a:r>
          </a:p>
          <a:p>
            <a:pPr marL="0" indent="0" algn="ctr">
              <a:buNone/>
            </a:pPr>
            <a:r>
              <a:rPr lang="en-US" dirty="0" err="1"/>
              <a:t>Youtube</a:t>
            </a:r>
            <a:r>
              <a:rPr lang="en-US" dirty="0"/>
              <a:t> Video Link: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www.youtube.com/watch?v=h-901Lhe1Zg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Rajitha</a:t>
            </a:r>
            <a:r>
              <a:rPr lang="en-US" b="1" dirty="0" smtClean="0"/>
              <a:t> Kilaru</a:t>
            </a:r>
          </a:p>
          <a:p>
            <a:pPr marL="0" indent="0" algn="ctr">
              <a:buNone/>
            </a:pPr>
            <a:r>
              <a:rPr lang="en-US" dirty="0" smtClean="0"/>
              <a:t>“with no </a:t>
            </a:r>
            <a:r>
              <a:rPr lang="en-US" dirty="0"/>
              <a:t>industry experience and considering a new career, I was looking for volunteering opportunities where I get a </a:t>
            </a:r>
            <a:r>
              <a:rPr lang="en-US" dirty="0" smtClean="0"/>
              <a:t>chance </a:t>
            </a:r>
            <a:r>
              <a:rPr lang="en-US" dirty="0"/>
              <a:t>to learn and grow my </a:t>
            </a:r>
            <a:r>
              <a:rPr lang="en-US" dirty="0" smtClean="0"/>
              <a:t>connections”</a:t>
            </a:r>
          </a:p>
          <a:p>
            <a:pPr marL="0" indent="0" algn="ctr"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 Video Link: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760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609911" y="3122910"/>
            <a:ext cx="285206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 tooltip="Original URL: https://youtu.be/ZAXiUQsjCTk. Click or tap if you trust this link."/>
              </a:rPr>
              <a:t>https://youtu.be/ZAXiUQsjCTk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8182"/>
          <a:stretch/>
        </p:blipFill>
        <p:spPr>
          <a:xfrm>
            <a:off x="6051400" y="3813479"/>
            <a:ext cx="5753200" cy="2971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33388" t="278" r="33556" b="373"/>
          <a:stretch/>
        </p:blipFill>
        <p:spPr>
          <a:xfrm>
            <a:off x="2093309" y="3455821"/>
            <a:ext cx="2149381" cy="33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74"/>
            <a:ext cx="11368542" cy="6804025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0960" y="-1"/>
            <a:ext cx="3241040" cy="2475911"/>
          </a:xfrm>
        </p:spPr>
        <p:txBody>
          <a:bodyPr/>
          <a:lstStyle/>
          <a:p>
            <a:r>
              <a:rPr lang="en-US" sz="3600" dirty="0" smtClean="0"/>
              <a:t>2021 MFESTS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18 Member Society + </a:t>
            </a:r>
            <a:br>
              <a:rPr lang="en-US" sz="3600" dirty="0" smtClean="0"/>
            </a:br>
            <a:r>
              <a:rPr lang="en-US" sz="3600" dirty="0" smtClean="0"/>
              <a:t>MN State  Strong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MFESTS – Current President</a:t>
            </a:r>
            <a:endParaRPr lang="en-US" dirty="0"/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Cathy </a:t>
            </a:r>
            <a:r>
              <a:rPr lang="en-US" dirty="0" err="1" smtClean="0"/>
              <a:t>Krier</a:t>
            </a:r>
            <a:r>
              <a:rPr lang="en-US" dirty="0" smtClean="0"/>
              <a:t>  763-496-6085</a:t>
            </a:r>
            <a:endParaRPr lang="en-US" dirty="0"/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president@MFESTS.org</a:t>
            </a:r>
            <a:endParaRPr lang="en-US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https://www.mfests.org/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1408" y="4170437"/>
            <a:ext cx="3625319" cy="3283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1228" y="4170437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your Hands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35BF1D0434A459E817509C4913C33" ma:contentTypeVersion="14" ma:contentTypeDescription="Create a new document." ma:contentTypeScope="" ma:versionID="1851185682bf997d477b05b9d67aec89">
  <xsd:schema xmlns:xsd="http://www.w3.org/2001/XMLSchema" xmlns:xs="http://www.w3.org/2001/XMLSchema" xmlns:p="http://schemas.microsoft.com/office/2006/metadata/properties" xmlns:ns3="5c8b2e52-9c77-429c-beec-28d4d01cfba1" xmlns:ns4="04444f0b-c885-4b92-826b-280121a61601" targetNamespace="http://schemas.microsoft.com/office/2006/metadata/properties" ma:root="true" ma:fieldsID="b7e956ffdaaa06665f7f2d1b2d42a4ff" ns3:_="" ns4:_="">
    <xsd:import namespace="5c8b2e52-9c77-429c-beec-28d4d01cfba1"/>
    <xsd:import namespace="04444f0b-c885-4b92-826b-280121a616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b2e52-9c77-429c-beec-28d4d01cfb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44f0b-c885-4b92-826b-280121a61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4444f0b-c885-4b92-826b-280121a6160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501D5-7B07-49D4-A014-65646BC34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b2e52-9c77-429c-beec-28d4d01cfba1"/>
    <ds:schemaRef ds:uri="04444f0b-c885-4b92-826b-280121a61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schemas.microsoft.com/office/2006/metadata/properties"/>
    <ds:schemaRef ds:uri="04444f0b-c885-4b92-826b-280121a61601"/>
    <ds:schemaRef ds:uri="http://schemas.microsoft.com/office/infopath/2007/PartnerControls"/>
    <ds:schemaRef ds:uri="5c8b2e52-9c77-429c-beec-28d4d01cfba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462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Candara</vt:lpstr>
      <vt:lpstr>Corbel</vt:lpstr>
      <vt:lpstr>Times New Roman</vt:lpstr>
      <vt:lpstr>Office Theme</vt:lpstr>
      <vt:lpstr>Industry, Academia, and Professional Networks</vt:lpstr>
      <vt:lpstr>PowerPoint Presentation</vt:lpstr>
      <vt:lpstr>2020-21 Results 21st Annual  (1st Virtual)  19 Teams 10  Middle  Schools </vt:lpstr>
      <vt:lpstr>Large image</vt:lpstr>
      <vt:lpstr>   Partnership/Membership Collaboration/Best Practice Share</vt:lpstr>
      <vt:lpstr>   Executive Committee Leadership</vt:lpstr>
      <vt:lpstr>   Executive Committee Leadership</vt:lpstr>
      <vt:lpstr>2021 MFESTS  18 Member Society +  MN State  Strong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2020-10-13T14:05:35Z</dcterms:created>
  <dcterms:modified xsi:type="dcterms:W3CDTF">2021-03-09T21:38:52Z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0x010100A3835BF1D0434A459E817509C4913C33</vt:lpwstr>
  </property>
</Properties>
</file>